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8" r:id="rId4"/>
    <p:sldId id="261" r:id="rId5"/>
    <p:sldId id="257" r:id="rId6"/>
    <p:sldId id="263" r:id="rId7"/>
    <p:sldId id="262" r:id="rId8"/>
    <p:sldId id="260" r:id="rId9"/>
    <p:sldId id="271" r:id="rId10"/>
    <p:sldId id="259" r:id="rId11"/>
    <p:sldId id="274" r:id="rId12"/>
    <p:sldId id="265" r:id="rId13"/>
    <p:sldId id="266" r:id="rId14"/>
    <p:sldId id="272" r:id="rId15"/>
    <p:sldId id="267" r:id="rId16"/>
    <p:sldId id="268" r:id="rId17"/>
    <p:sldId id="269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08-Aug-23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08-Aug-23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AE666C-A446-49CA-831A-8347ED8C35A1}" type="datetime1">
              <a:rPr lang="en-US"/>
              <a:t>08-Aug-23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08-Aug-23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asikofnv.com/try-these-3-fun-tests-to-find-your-visual-blind-spot/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blindness.com/coblis-color-blindness-simulato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12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0" y="677041"/>
            <a:ext cx="10515600" cy="701731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defRPr/>
            </a:pPr>
            <a:r>
              <a:rPr lang="pt-BR"/>
              <a:t>Espaços aditivos e subtrativos de cores</a:t>
            </a:r>
            <a:endParaRPr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lum/>
            <a:alphaModFix/>
          </a:blip>
          <a:stretch/>
        </p:blipFill>
        <p:spPr bwMode="auto">
          <a:xfrm>
            <a:off x="2244000" y="1620000"/>
            <a:ext cx="324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/>
        </p:blipFill>
        <p:spPr bwMode="auto">
          <a:xfrm>
            <a:off x="6618296" y="1620000"/>
            <a:ext cx="2984759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 bwMode="auto">
          <a:xfrm>
            <a:off x="6569399" y="4988160"/>
            <a:ext cx="3082552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R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Y = M – B = Y – G  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G =C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 Y = C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– B = Y – R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B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C = M – R = C – G</a:t>
            </a:r>
            <a:endParaRPr/>
          </a:p>
        </p:txBody>
      </p:sp>
      <p:sp>
        <p:nvSpPr>
          <p:cNvPr id="6" name="CaixaDeTexto 5"/>
          <p:cNvSpPr txBox="1"/>
          <p:nvPr/>
        </p:nvSpPr>
        <p:spPr bwMode="auto">
          <a:xfrm>
            <a:off x="3324000" y="5040000"/>
            <a:ext cx="1220504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C = G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M = R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Y = R + 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Modelos de Cores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r>
              <a:rPr lang="en-US"/>
              <a:t>Outros Espaço de cores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Exemplo: HSV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76375" y="1988840"/>
            <a:ext cx="5003800" cy="3759200"/>
          </a:xfrm>
          <a:prstGeom prst="rect">
            <a:avLst/>
          </a:prstGeom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6F3D0FF1-2B6C-436A-B4C4-BA30FDE5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251076"/>
            <a:ext cx="693420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Formatos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11200"/>
              <a:t>Mais úteis na OpenCV:</a:t>
            </a:r>
            <a:endParaRPr/>
          </a:p>
          <a:p>
            <a:pPr>
              <a:defRPr/>
            </a:pPr>
            <a:endParaRPr lang="en-US" sz="11200"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Grayscale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RGB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BGR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HSV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CIELAB</a:t>
            </a:r>
            <a:endParaRPr/>
          </a:p>
          <a:p>
            <a:pPr>
              <a:defRPr/>
            </a:pPr>
            <a:endParaRPr lang="en-US" sz="11200"/>
          </a:p>
          <a:p>
            <a:pPr>
              <a:defRPr/>
            </a:pPr>
            <a:r>
              <a:rPr lang="en-US" sz="11200"/>
              <a:t>Para converter, use </a:t>
            </a:r>
            <a:endParaRPr/>
          </a:p>
          <a:p>
            <a:pPr>
              <a:defRPr/>
            </a:pPr>
            <a:r>
              <a:rPr lang="en-US" sz="11200">
                <a:latin typeface="Courier"/>
                <a:ea typeface="Courier"/>
                <a:cs typeface="Courier"/>
              </a:rPr>
              <a:t>cv2.cvtColor(imagem, cv2.COLOR_RGB2GRAY)</a:t>
            </a:r>
            <a:r>
              <a:rPr lang="en-US">
                <a:latin typeface="Courier"/>
                <a:ea typeface="Courier"/>
                <a:cs typeface="Courier"/>
              </a:rPr>
              <a:t>)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1867102" cy="2563738"/>
          </a:xfrm>
        </p:spPr>
        <p:txBody>
          <a:bodyPr/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983974"/>
            <a:ext cx="8069132" cy="51929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Detecção de objetos com Transformers</a:t>
            </a:r>
            <a:endParaRPr/>
          </a:p>
          <a:p>
            <a:pPr lvl="1">
              <a:defRPr/>
            </a:pPr>
            <a:r>
              <a:rPr lang="en-US" u="sng">
                <a:hlinkClick r:id="rId2" tooltip="https://youtu.be/FQVS_0Bja6o"/>
              </a:rPr>
              <a:t>https://youtu.be/FQVS_0Bja6o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>
              <a:defRPr/>
            </a:pPr>
            <a:r>
              <a:rPr lang="en-US"/>
              <a:t>YOLO: você pode rodar na sua máquina</a:t>
            </a:r>
          </a:p>
          <a:p>
            <a:pPr lvl="1">
              <a:defRPr/>
            </a:pPr>
            <a:r>
              <a:rPr lang="en-US" u="sng">
                <a:hlinkClick r:id="rId3" tooltip="https://pjreddie.com/darknet/yolov3/"/>
              </a:rPr>
              <a:t>https://pjreddie.com/darknet/yolov3/</a:t>
            </a:r>
            <a:endParaRPr lang="en-US"/>
          </a:p>
          <a:p>
            <a:pPr lvl="1">
              <a:defRPr/>
            </a:pPr>
            <a:r>
              <a:rPr lang="en-US" u="sng">
                <a:hlinkClick r:id="rId4" tooltip="https://youtu.be/h-PlslPNaeI"/>
              </a:rPr>
              <a:t>https://youtu.be/h-PlslPNaeI</a:t>
            </a:r>
            <a:r>
              <a:rPr lang="en-US"/>
              <a:t> (v5)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NeuralTalk </a:t>
            </a:r>
            <a:r>
              <a:rPr lang="mr-IN"/>
              <a:t>–</a:t>
            </a:r>
            <a:r>
              <a:rPr lang="en-US"/>
              <a:t> descreve o que é visto em imagens</a:t>
            </a:r>
            <a:endParaRPr/>
          </a:p>
          <a:p>
            <a:pPr lvl="1">
              <a:defRPr/>
            </a:pPr>
            <a:r>
              <a:rPr lang="en-US" u="sng">
                <a:hlinkClick r:id="rId5" tooltip="https://vimeo.com/146492001"/>
              </a:rPr>
              <a:t>https://vimeo.com/146492001</a:t>
            </a:r>
            <a:endParaRPr lang="en-US"/>
          </a:p>
          <a:p>
            <a:pPr lvl="1">
              <a:defRPr/>
            </a:pPr>
            <a:r>
              <a:rPr lang="en-US" u="sng">
                <a:hlinkClick r:id="rId6" tooltip="https://github.com/karpathy/neuraltalk2"/>
              </a:rPr>
              <a:t>https://github.com/karpathy/neuraltalk2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Geração de cenários 3D a partir de fotos:</a:t>
            </a:r>
            <a:endParaRPr/>
          </a:p>
          <a:p>
            <a:pPr lvl="1">
              <a:defRPr/>
            </a:pPr>
            <a:r>
              <a:rPr lang="en-US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403057" y="2636492"/>
            <a:ext cx="3950743" cy="27296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194426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5070763" cy="1415396"/>
          </a:xfrm>
        </p:spPr>
        <p:txBody>
          <a:bodyPr/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03520" y="2033195"/>
            <a:ext cx="6050280" cy="4143767"/>
          </a:xfrm>
        </p:spPr>
        <p:txBody>
          <a:bodyPr/>
          <a:lstStyle/>
          <a:p>
            <a:pPr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2147888"/>
            <a:ext cx="3345873" cy="282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43186" y="659823"/>
            <a:ext cx="58801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070764" y="5444836"/>
            <a:ext cx="628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Retina com cones e bastonetes (rods) ao fundo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42888" y="5915025"/>
            <a:ext cx="108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Divertido: como encontrar seu ponto cego </a:t>
            </a:r>
            <a:r>
              <a:rPr lang="en-US" u="sng">
                <a:hlinkClick r:id="rId5" tooltip="https://lasikofnv.com/try-these-3-fun-tests-to-find-your-visual-blind-spot/"/>
              </a:rPr>
              <a:t>https://lasikofnv.com/try-these-3-fun-tests-to-find-your-visual-blind-spot/</a:t>
            </a:r>
            <a:endParaRPr lang="en-US"/>
          </a:p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Espectro</a:t>
            </a:r>
            <a:r>
              <a:rPr lang="en-US" dirty="0"/>
              <a:t> (com </a:t>
            </a:r>
            <a:r>
              <a:rPr lang="en-US" dirty="0" err="1"/>
              <a:t>visível</a:t>
            </a:r>
            <a:r>
              <a:rPr lang="en-US" dirty="0"/>
              <a:t> </a:t>
            </a:r>
            <a:r>
              <a:rPr lang="en-US" dirty="0" err="1"/>
              <a:t>destacado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Metameria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olhos</a:t>
            </a:r>
            <a:r>
              <a:rPr sz="2800" dirty="0"/>
              <a:t> não </a:t>
            </a:r>
            <a:r>
              <a:rPr sz="2800" dirty="0" err="1"/>
              <a:t>distinguem</a:t>
            </a:r>
            <a:r>
              <a:rPr sz="2800" dirty="0"/>
              <a:t> entre “luz pura”  e 3 </a:t>
            </a:r>
            <a:r>
              <a:rPr sz="2800" dirty="0" err="1"/>
              <a:t>luzes</a:t>
            </a:r>
            <a:r>
              <a:rPr sz="2800" dirty="0"/>
              <a:t> R,G e B que </a:t>
            </a:r>
            <a:r>
              <a:rPr sz="2800" dirty="0" err="1"/>
              <a:t>ativam</a:t>
            </a:r>
            <a:r>
              <a:rPr sz="2800" dirty="0"/>
              <a:t> </a:t>
            </a: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receptores</a:t>
            </a:r>
            <a:r>
              <a:rPr sz="2800" dirty="0"/>
              <a:t> da </a:t>
            </a:r>
            <a:r>
              <a:rPr sz="2800" dirty="0" err="1"/>
              <a:t>mesma</a:t>
            </a:r>
            <a:r>
              <a:rPr sz="2800" dirty="0"/>
              <a:t> forma</a:t>
            </a:r>
            <a:endParaRPr dirty="0"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/>
              <a:t>Tem 16 receptores sensíveis a diferentes comprimentos de onda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 err="1"/>
              <a:t>Ou,por</a:t>
            </a:r>
            <a:r>
              <a:rPr lang="pt-BR" dirty="0"/>
              <a:t> outro lado, veja como pessoas com deficiência cromática </a:t>
            </a:r>
            <a:r>
              <a:rPr lang="pt-BR" dirty="0" err="1"/>
              <a:t>vêem</a:t>
            </a:r>
            <a:r>
              <a:rPr lang="pt-BR" dirty="0"/>
              <a:t> o mundo:</a:t>
            </a:r>
          </a:p>
          <a:p>
            <a:pPr>
              <a:defRPr/>
            </a:pPr>
            <a:r>
              <a:rPr lang="pt-BR" u="sng" dirty="0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110</TotalTime>
  <Words>425</Words>
  <Application>Microsoft Office PowerPoint</Application>
  <DocSecurity>0</DocSecurity>
  <PresentationFormat>Widescreen</PresentationFormat>
  <Paragraphs>86</Paragraphs>
  <Slides>17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</vt:lpstr>
      <vt:lpstr>Verdana</vt:lpstr>
      <vt:lpstr>Personalizar design</vt:lpstr>
      <vt:lpstr>Apresentação do PowerPoint</vt:lpstr>
      <vt:lpstr>Luz e Visão Biológica </vt:lpstr>
      <vt:lpstr>Visão - partes</vt:lpstr>
      <vt:lpstr>Retina</vt:lpstr>
      <vt:lpstr>Espectro (com visível destacado)</vt:lpstr>
      <vt:lpstr>Metameria</vt:lpstr>
      <vt:lpstr>Apresentação do PowerPoint</vt:lpstr>
      <vt:lpstr>Visão multiespectral</vt:lpstr>
      <vt:lpstr>Visão Computacional </vt:lpstr>
      <vt:lpstr>Qual a diferença…</vt:lpstr>
      <vt:lpstr>Canais da Imagem</vt:lpstr>
      <vt:lpstr>Qual é cada canal?</vt:lpstr>
      <vt:lpstr>Espaços aditivos e subtrativos de cores</vt:lpstr>
      <vt:lpstr>Modelos de Cores </vt:lpstr>
      <vt:lpstr>Outros Espaço de cores</vt:lpstr>
      <vt:lpstr>Formatos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38</cp:revision>
  <dcterms:created xsi:type="dcterms:W3CDTF">2016-04-26T11:53:07Z</dcterms:created>
  <dcterms:modified xsi:type="dcterms:W3CDTF">2023-08-09T00:40:52Z</dcterms:modified>
  <cp:category/>
  <dc:identifier/>
  <cp:contentStatus/>
  <dc:language/>
  <cp:version/>
</cp:coreProperties>
</file>